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58" r:id="rId5"/>
    <p:sldId id="260" r:id="rId6"/>
    <p:sldId id="261" r:id="rId7"/>
    <p:sldId id="262" r:id="rId8"/>
    <p:sldId id="263" r:id="rId9"/>
    <p:sldId id="265" r:id="rId10"/>
    <p:sldId id="264" r:id="rId11"/>
    <p:sldId id="266" r:id="rId12"/>
    <p:sldId id="268" r:id="rId13"/>
    <p:sldId id="269" r:id="rId14"/>
    <p:sldId id="270" r:id="rId15"/>
    <p:sldId id="271" r:id="rId16"/>
    <p:sldId id="267"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11/18/2019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11/18/2019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11/18/2019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11/18/2019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11/18/2019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11/18/2019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11/18/2019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Civil society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48561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civil society impact democracy?</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05786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Image result for ngos around world map&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0790" y="101664"/>
            <a:ext cx="9997418" cy="64074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76455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civil society</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7745051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Pluralism</a:t>
            </a:r>
            <a:endParaRPr lang="en-US" dirty="0"/>
          </a:p>
        </p:txBody>
      </p:sp>
      <p:sp>
        <p:nvSpPr>
          <p:cNvPr id="3" name="Content Placeholder 2"/>
          <p:cNvSpPr>
            <a:spLocks noGrp="1"/>
          </p:cNvSpPr>
          <p:nvPr>
            <p:ph idx="1"/>
          </p:nvPr>
        </p:nvSpPr>
        <p:spPr/>
        <p:txBody>
          <a:bodyPr/>
          <a:lstStyle/>
          <a:p>
            <a:r>
              <a:rPr lang="en-US" dirty="0" smtClean="0"/>
              <a:t>Many organizations</a:t>
            </a:r>
          </a:p>
          <a:p>
            <a:r>
              <a:rPr lang="en-US" dirty="0" smtClean="0"/>
              <a:t>Freedom to join and lobby</a:t>
            </a:r>
          </a:p>
          <a:p>
            <a:r>
              <a:rPr lang="en-US" dirty="0" smtClean="0"/>
              <a:t>Compete to win influence or access to government</a:t>
            </a:r>
          </a:p>
          <a:p>
            <a:r>
              <a:rPr lang="en-US" dirty="0" smtClean="0"/>
              <a:t>Represent wide range of population</a:t>
            </a:r>
            <a:endParaRPr lang="en-US" dirty="0"/>
          </a:p>
        </p:txBody>
      </p:sp>
    </p:spTree>
    <p:extLst>
      <p:ext uri="{BB962C8B-B14F-4D97-AF65-F5344CB8AC3E}">
        <p14:creationId xmlns:p14="http://schemas.microsoft.com/office/powerpoint/2010/main" val="42838183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Patron-</a:t>
            </a:r>
            <a:r>
              <a:rPr lang="en-US" dirty="0" err="1" smtClean="0"/>
              <a:t>clientism</a:t>
            </a:r>
            <a:endParaRPr lang="en-US" dirty="0"/>
          </a:p>
        </p:txBody>
      </p:sp>
      <p:sp>
        <p:nvSpPr>
          <p:cNvPr id="3" name="Content Placeholder 2"/>
          <p:cNvSpPr>
            <a:spLocks noGrp="1"/>
          </p:cNvSpPr>
          <p:nvPr>
            <p:ph idx="1"/>
          </p:nvPr>
        </p:nvSpPr>
        <p:spPr/>
        <p:txBody>
          <a:bodyPr/>
          <a:lstStyle/>
          <a:p>
            <a:r>
              <a:rPr lang="en-US" dirty="0" smtClean="0"/>
              <a:t>Focus on leader-follower in favor exchange system</a:t>
            </a:r>
          </a:p>
          <a:p>
            <a:r>
              <a:rPr lang="en-US" dirty="0" smtClean="0"/>
              <a:t>Indicative of corrupt regimes (bribes) </a:t>
            </a:r>
          </a:p>
          <a:p>
            <a:r>
              <a:rPr lang="en-US" dirty="0" smtClean="0"/>
              <a:t>Rarely insist on legal separation laws</a:t>
            </a:r>
          </a:p>
          <a:p>
            <a:pPr lvl="1"/>
            <a:r>
              <a:rPr lang="en-US" dirty="0" smtClean="0"/>
              <a:t>Conflict of interest rules</a:t>
            </a:r>
          </a:p>
          <a:p>
            <a:pPr lvl="1"/>
            <a:r>
              <a:rPr lang="en-US" dirty="0" smtClean="0"/>
              <a:t>Open, competitive contracts</a:t>
            </a:r>
          </a:p>
          <a:p>
            <a:pPr lvl="1"/>
            <a:r>
              <a:rPr lang="en-US" dirty="0" smtClean="0"/>
              <a:t>Anti-nepotism laws</a:t>
            </a:r>
          </a:p>
          <a:p>
            <a:r>
              <a:rPr lang="en-US" dirty="0" smtClean="0"/>
              <a:t>Usually imbedded in culture</a:t>
            </a:r>
            <a:endParaRPr lang="en-US" dirty="0"/>
          </a:p>
        </p:txBody>
      </p:sp>
    </p:spTree>
    <p:extLst>
      <p:ext uri="{BB962C8B-B14F-4D97-AF65-F5344CB8AC3E}">
        <p14:creationId xmlns:p14="http://schemas.microsoft.com/office/powerpoint/2010/main" val="2674172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corporatism</a:t>
            </a:r>
            <a:endParaRPr lang="en-US" dirty="0"/>
          </a:p>
        </p:txBody>
      </p:sp>
      <p:sp>
        <p:nvSpPr>
          <p:cNvPr id="3" name="Content Placeholder 2"/>
          <p:cNvSpPr>
            <a:spLocks noGrp="1"/>
          </p:cNvSpPr>
          <p:nvPr>
            <p:ph idx="1"/>
          </p:nvPr>
        </p:nvSpPr>
        <p:spPr/>
        <p:txBody>
          <a:bodyPr/>
          <a:lstStyle/>
          <a:p>
            <a:r>
              <a:rPr lang="en-US" dirty="0" smtClean="0"/>
              <a:t>State supports movements (directly or indirectly)</a:t>
            </a:r>
          </a:p>
          <a:p>
            <a:r>
              <a:rPr lang="en-US" dirty="0" smtClean="0"/>
              <a:t>Businesses support movements (directly or indirectly)</a:t>
            </a:r>
          </a:p>
          <a:p>
            <a:r>
              <a:rPr lang="en-US" dirty="0" smtClean="0"/>
              <a:t>State involved in governance/approval of actions</a:t>
            </a:r>
          </a:p>
          <a:p>
            <a:endParaRPr lang="en-US" dirty="0"/>
          </a:p>
        </p:txBody>
      </p:sp>
    </p:spTree>
    <p:extLst>
      <p:ext uri="{BB962C8B-B14F-4D97-AF65-F5344CB8AC3E}">
        <p14:creationId xmlns:p14="http://schemas.microsoft.com/office/powerpoint/2010/main" val="21891605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Mexico</a:t>
            </a:r>
            <a:endParaRPr lang="en-US" dirty="0"/>
          </a:p>
        </p:txBody>
      </p:sp>
      <p:sp>
        <p:nvSpPr>
          <p:cNvPr id="3" name="Content Placeholder 2"/>
          <p:cNvSpPr>
            <a:spLocks noGrp="1"/>
          </p:cNvSpPr>
          <p:nvPr>
            <p:ph idx="1"/>
          </p:nvPr>
        </p:nvSpPr>
        <p:spPr>
          <a:xfrm>
            <a:off x="685800" y="2194560"/>
            <a:ext cx="10820400" cy="4663440"/>
          </a:xfrm>
        </p:spPr>
        <p:txBody>
          <a:bodyPr/>
          <a:lstStyle/>
          <a:p>
            <a:r>
              <a:rPr lang="en-US" dirty="0" smtClean="0"/>
              <a:t>On paper it is pluralist.  In reality, mix of pluralist and patron-</a:t>
            </a:r>
            <a:r>
              <a:rPr lang="en-US" dirty="0" err="1" smtClean="0"/>
              <a:t>clientism</a:t>
            </a:r>
            <a:endParaRPr lang="en-US" dirty="0" smtClean="0"/>
          </a:p>
          <a:p>
            <a:r>
              <a:rPr lang="en-US" dirty="0" smtClean="0"/>
              <a:t>Over 40,000 civil society groups, 8,000 authorized (no taxes) by government</a:t>
            </a:r>
          </a:p>
          <a:p>
            <a:r>
              <a:rPr lang="en-US" dirty="0" smtClean="0"/>
              <a:t>Corruption and gang violence deter people from getting involved</a:t>
            </a:r>
          </a:p>
          <a:p>
            <a:r>
              <a:rPr lang="en-US" dirty="0" smtClean="0"/>
              <a:t>If a civil society group gets donation over $6,000 have to report donor to </a:t>
            </a:r>
            <a:r>
              <a:rPr lang="en-US" dirty="0" err="1" smtClean="0"/>
              <a:t>govt</a:t>
            </a:r>
            <a:endParaRPr lang="en-US" dirty="0" smtClean="0"/>
          </a:p>
          <a:p>
            <a:r>
              <a:rPr lang="en-US" dirty="0" smtClean="0"/>
              <a:t>Many civil society groups:</a:t>
            </a:r>
          </a:p>
          <a:p>
            <a:pPr lvl="1"/>
            <a:r>
              <a:rPr lang="en-US" dirty="0" smtClean="0"/>
              <a:t>Fight poverty in south</a:t>
            </a:r>
          </a:p>
          <a:p>
            <a:pPr lvl="1"/>
            <a:r>
              <a:rPr lang="en-US" dirty="0" smtClean="0"/>
              <a:t>Rehabilitate gang members</a:t>
            </a:r>
          </a:p>
          <a:p>
            <a:pPr lvl="1"/>
            <a:r>
              <a:rPr lang="en-US" dirty="0" smtClean="0"/>
              <a:t>Etc.</a:t>
            </a:r>
          </a:p>
          <a:p>
            <a:r>
              <a:rPr lang="en-US" dirty="0" smtClean="0"/>
              <a:t>    Has greatly improved since 2000 (under PRI was controlled)</a:t>
            </a:r>
          </a:p>
          <a:p>
            <a:r>
              <a:rPr lang="en-US" dirty="0" smtClean="0"/>
              <a:t>All voluntary</a:t>
            </a:r>
          </a:p>
          <a:p>
            <a:endParaRPr lang="en-US" dirty="0"/>
          </a:p>
          <a:p>
            <a:endParaRPr lang="en-US" dirty="0" smtClean="0"/>
          </a:p>
          <a:p>
            <a:endParaRPr lang="en-US" dirty="0"/>
          </a:p>
        </p:txBody>
      </p:sp>
    </p:spTree>
    <p:extLst>
      <p:ext uri="{BB962C8B-B14F-4D97-AF65-F5344CB8AC3E}">
        <p14:creationId xmlns:p14="http://schemas.microsoft.com/office/powerpoint/2010/main" val="25273203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China	</a:t>
            </a:r>
            <a:endParaRPr lang="en-US" dirty="0"/>
          </a:p>
        </p:txBody>
      </p:sp>
      <p:sp>
        <p:nvSpPr>
          <p:cNvPr id="3" name="Content Placeholder 2"/>
          <p:cNvSpPr>
            <a:spLocks noGrp="1"/>
          </p:cNvSpPr>
          <p:nvPr>
            <p:ph idx="1"/>
          </p:nvPr>
        </p:nvSpPr>
        <p:spPr/>
        <p:txBody>
          <a:bodyPr/>
          <a:lstStyle/>
          <a:p>
            <a:r>
              <a:rPr lang="en-US" dirty="0" smtClean="0"/>
              <a:t>Corporatist civil society</a:t>
            </a:r>
          </a:p>
          <a:p>
            <a:r>
              <a:rPr lang="en-US" dirty="0" smtClean="0"/>
              <a:t>Government controls CS</a:t>
            </a:r>
          </a:p>
          <a:p>
            <a:r>
              <a:rPr lang="en-US" dirty="0" smtClean="0"/>
              <a:t>Government vets NGOS—all international NGOs had to be registered (2017)</a:t>
            </a:r>
          </a:p>
          <a:p>
            <a:r>
              <a:rPr lang="en-US" dirty="0" smtClean="0"/>
              <a:t>Many aspects of civil society are not allowed in China, so hard to maintain civil society (</a:t>
            </a:r>
            <a:r>
              <a:rPr lang="en-US" dirty="0" err="1" smtClean="0"/>
              <a:t>ie</a:t>
            </a:r>
            <a:r>
              <a:rPr lang="en-US" dirty="0" smtClean="0"/>
              <a:t>. Only local elections, don’t have free speech or press)</a:t>
            </a:r>
          </a:p>
          <a:p>
            <a:r>
              <a:rPr lang="en-US" dirty="0" err="1" smtClean="0"/>
              <a:t>GoNGOs</a:t>
            </a:r>
            <a:r>
              <a:rPr lang="en-US" dirty="0" smtClean="0"/>
              <a:t> –NGOs run by government (push CCPs agenda)</a:t>
            </a:r>
          </a:p>
          <a:p>
            <a:r>
              <a:rPr lang="en-US" dirty="0" smtClean="0"/>
              <a:t>Equivalent of having a sub-committee of government, NOT independently run</a:t>
            </a:r>
          </a:p>
          <a:p>
            <a:r>
              <a:rPr lang="en-US" dirty="0" smtClean="0"/>
              <a:t>Gives illusion of civil society (don’t actually have) </a:t>
            </a:r>
          </a:p>
        </p:txBody>
      </p:sp>
    </p:spTree>
    <p:extLst>
      <p:ext uri="{BB962C8B-B14F-4D97-AF65-F5344CB8AC3E}">
        <p14:creationId xmlns:p14="http://schemas.microsoft.com/office/powerpoint/2010/main" val="9110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Iran</a:t>
            </a:r>
            <a:endParaRPr lang="en-US" dirty="0"/>
          </a:p>
        </p:txBody>
      </p:sp>
      <p:sp>
        <p:nvSpPr>
          <p:cNvPr id="3" name="Content Placeholder 2"/>
          <p:cNvSpPr>
            <a:spLocks noGrp="1"/>
          </p:cNvSpPr>
          <p:nvPr>
            <p:ph idx="1"/>
          </p:nvPr>
        </p:nvSpPr>
        <p:spPr/>
        <p:txBody>
          <a:bodyPr/>
          <a:lstStyle/>
          <a:p>
            <a:r>
              <a:rPr lang="en-US" dirty="0" smtClean="0"/>
              <a:t>Corporatism</a:t>
            </a:r>
          </a:p>
          <a:p>
            <a:r>
              <a:rPr lang="en-US" dirty="0" smtClean="0"/>
              <a:t>NGOs must be approved by the government but rarely are (similar to vetting for government office)</a:t>
            </a:r>
          </a:p>
          <a:p>
            <a:r>
              <a:rPr lang="en-US" dirty="0" smtClean="0"/>
              <a:t>NGOs that exist face arbitrary inspection, censorship and closure</a:t>
            </a:r>
          </a:p>
          <a:p>
            <a:r>
              <a:rPr lang="en-US" dirty="0" smtClean="0"/>
              <a:t>Foreign based NGOs, or human rights based, especially critical </a:t>
            </a:r>
          </a:p>
          <a:p>
            <a:r>
              <a:rPr lang="en-US" dirty="0" smtClean="0"/>
              <a:t>Civil society is only permitted if it directly aligns with government ideology  (</a:t>
            </a:r>
            <a:r>
              <a:rPr lang="en-US" dirty="0" err="1" smtClean="0"/>
              <a:t>ie</a:t>
            </a:r>
            <a:r>
              <a:rPr lang="en-US" dirty="0" smtClean="0"/>
              <a:t>. Freedom of assembly for purposes in alignment with Islam) </a:t>
            </a:r>
          </a:p>
          <a:p>
            <a:endParaRPr lang="en-US" dirty="0"/>
          </a:p>
        </p:txBody>
      </p:sp>
    </p:spTree>
    <p:extLst>
      <p:ext uri="{BB962C8B-B14F-4D97-AF65-F5344CB8AC3E}">
        <p14:creationId xmlns:p14="http://schemas.microsoft.com/office/powerpoint/2010/main" val="1985692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 </a:t>
            </a:r>
            <a:r>
              <a:rPr lang="en-US" dirty="0" err="1" smtClean="0"/>
              <a:t>Britian</a:t>
            </a:r>
            <a:endParaRPr lang="en-US" dirty="0"/>
          </a:p>
        </p:txBody>
      </p:sp>
      <p:sp>
        <p:nvSpPr>
          <p:cNvPr id="3" name="Content Placeholder 2"/>
          <p:cNvSpPr>
            <a:spLocks noGrp="1"/>
          </p:cNvSpPr>
          <p:nvPr>
            <p:ph idx="1"/>
          </p:nvPr>
        </p:nvSpPr>
        <p:spPr>
          <a:xfrm>
            <a:off x="685800" y="1749972"/>
            <a:ext cx="10820400" cy="4468713"/>
          </a:xfrm>
        </p:spPr>
        <p:txBody>
          <a:bodyPr>
            <a:normAutofit/>
          </a:bodyPr>
          <a:lstStyle/>
          <a:p>
            <a:r>
              <a:rPr lang="en-US" dirty="0" smtClean="0"/>
              <a:t>Pluralist </a:t>
            </a:r>
          </a:p>
          <a:p>
            <a:r>
              <a:rPr lang="en-US" dirty="0" smtClean="0"/>
              <a:t>Free and </a:t>
            </a:r>
            <a:r>
              <a:rPr lang="en-US" dirty="0" err="1" smtClean="0"/>
              <a:t>chillen</a:t>
            </a:r>
            <a:endParaRPr lang="en-US" dirty="0" smtClean="0"/>
          </a:p>
          <a:p>
            <a:r>
              <a:rPr lang="en-US" dirty="0" smtClean="0"/>
              <a:t>Citizen participation is voluntary</a:t>
            </a:r>
          </a:p>
          <a:p>
            <a:r>
              <a:rPr lang="en-US" dirty="0" smtClean="0"/>
              <a:t>Many NGOs, big and small groups</a:t>
            </a:r>
          </a:p>
          <a:p>
            <a:r>
              <a:rPr lang="en-US" dirty="0" smtClean="0"/>
              <a:t>Citizen donations voluntary (similar to US)</a:t>
            </a:r>
          </a:p>
          <a:p>
            <a:r>
              <a:rPr lang="en-US" dirty="0" smtClean="0"/>
              <a:t>Separate from government, but can influence government (esp. large groups with many passionate people)—characteristic of a democracy</a:t>
            </a:r>
          </a:p>
          <a:p>
            <a:r>
              <a:rPr lang="en-US" dirty="0" smtClean="0"/>
              <a:t>They have a national union of teacher, straight-talking peer education (teen pregnancy), tree house (autism), housing,</a:t>
            </a:r>
          </a:p>
          <a:p>
            <a:r>
              <a:rPr lang="en-US" dirty="0" smtClean="0"/>
              <a:t>Organizations have  a lot of influence on government.  Theresa May said the organizations represent the “many and not the privileged few”</a:t>
            </a:r>
            <a:endParaRPr lang="en-US" dirty="0"/>
          </a:p>
        </p:txBody>
      </p:sp>
    </p:spTree>
    <p:extLst>
      <p:ext uri="{BB962C8B-B14F-4D97-AF65-F5344CB8AC3E}">
        <p14:creationId xmlns:p14="http://schemas.microsoft.com/office/powerpoint/2010/main" val="1316111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civil society?</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32556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Russia</a:t>
            </a:r>
            <a:endParaRPr lang="en-US" dirty="0"/>
          </a:p>
        </p:txBody>
      </p:sp>
      <p:sp>
        <p:nvSpPr>
          <p:cNvPr id="3" name="Content Placeholder 2"/>
          <p:cNvSpPr>
            <a:spLocks noGrp="1"/>
          </p:cNvSpPr>
          <p:nvPr>
            <p:ph idx="1"/>
          </p:nvPr>
        </p:nvSpPr>
        <p:spPr/>
        <p:txBody>
          <a:bodyPr/>
          <a:lstStyle/>
          <a:p>
            <a:r>
              <a:rPr lang="en-US" dirty="0" smtClean="0"/>
              <a:t>Corporatism—because the government is virtually the only body that gives money to civil society (practically no private charity)</a:t>
            </a:r>
          </a:p>
          <a:p>
            <a:r>
              <a:rPr lang="en-US" dirty="0" smtClean="0"/>
              <a:t>Government will not give any funding to human rights, environmentalist or anti-corruption groups</a:t>
            </a:r>
          </a:p>
          <a:p>
            <a:r>
              <a:rPr lang="en-US" dirty="0" smtClean="0"/>
              <a:t>NGOs that received Russian government funds must be unconditionally and vocally in support of the regime and their policy</a:t>
            </a:r>
          </a:p>
          <a:p>
            <a:r>
              <a:rPr lang="en-US" dirty="0" smtClean="0"/>
              <a:t>Law was passed in the early 2000s that forbids Russian civil society to received any funding from other countries</a:t>
            </a:r>
          </a:p>
          <a:p>
            <a:r>
              <a:rPr lang="en-US" dirty="0" smtClean="0"/>
              <a:t>NASHI—nationalist youth group (camps, procreation, support Putin, get government money)</a:t>
            </a:r>
            <a:endParaRPr lang="en-US" dirty="0"/>
          </a:p>
        </p:txBody>
      </p:sp>
    </p:spTree>
    <p:extLst>
      <p:ext uri="{BB962C8B-B14F-4D97-AF65-F5344CB8AC3E}">
        <p14:creationId xmlns:p14="http://schemas.microsoft.com/office/powerpoint/2010/main" val="5041185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Nigeria</a:t>
            </a:r>
            <a:endParaRPr lang="en-US" dirty="0"/>
          </a:p>
        </p:txBody>
      </p:sp>
      <p:sp>
        <p:nvSpPr>
          <p:cNvPr id="3" name="Content Placeholder 2"/>
          <p:cNvSpPr>
            <a:spLocks noGrp="1"/>
          </p:cNvSpPr>
          <p:nvPr>
            <p:ph idx="1"/>
          </p:nvPr>
        </p:nvSpPr>
        <p:spPr/>
        <p:txBody>
          <a:bodyPr>
            <a:normAutofit lnSpcReduction="10000"/>
          </a:bodyPr>
          <a:lstStyle/>
          <a:p>
            <a:r>
              <a:rPr lang="en-US" dirty="0" smtClean="0"/>
              <a:t>Pluralism </a:t>
            </a:r>
            <a:r>
              <a:rPr lang="en-US" dirty="0" smtClean="0"/>
              <a:t>on paper, some patron </a:t>
            </a:r>
            <a:r>
              <a:rPr lang="en-US" dirty="0" err="1" smtClean="0"/>
              <a:t>clientism</a:t>
            </a:r>
            <a:r>
              <a:rPr lang="en-US" dirty="0" smtClean="0"/>
              <a:t> (blurred definition of civil society)</a:t>
            </a:r>
          </a:p>
          <a:p>
            <a:r>
              <a:rPr lang="en-US" dirty="0" smtClean="0"/>
              <a:t>Not required to </a:t>
            </a:r>
            <a:r>
              <a:rPr lang="en-US" dirty="0" smtClean="0"/>
              <a:t>registered with </a:t>
            </a:r>
            <a:r>
              <a:rPr lang="en-US" dirty="0" smtClean="0"/>
              <a:t>the government but if they want to be legally recognized have limited taxing and </a:t>
            </a:r>
            <a:r>
              <a:rPr lang="en-US" dirty="0" smtClean="0"/>
              <a:t>receive </a:t>
            </a:r>
            <a:r>
              <a:rPr lang="en-US" dirty="0" smtClean="0"/>
              <a:t>foreign funds they have to register</a:t>
            </a:r>
          </a:p>
          <a:p>
            <a:r>
              <a:rPr lang="en-US" dirty="0" smtClean="0"/>
              <a:t>President can prohibit civil societies it activities are considered dangerous or connected to the LGBTQ community same-sex marriage illegal</a:t>
            </a:r>
          </a:p>
          <a:p>
            <a:r>
              <a:rPr lang="en-US" dirty="0" smtClean="0"/>
              <a:t>Issues with defining civil society, allowing militant groups to be considered </a:t>
            </a:r>
            <a:r>
              <a:rPr lang="en-US" dirty="0" smtClean="0"/>
              <a:t>civil </a:t>
            </a:r>
            <a:r>
              <a:rPr lang="en-US" dirty="0" smtClean="0"/>
              <a:t>society</a:t>
            </a:r>
          </a:p>
          <a:p>
            <a:r>
              <a:rPr lang="en-US" dirty="0" smtClean="0"/>
              <a:t>Government is currently trying to regulate activities of civil societies with several proposed laws.  </a:t>
            </a:r>
            <a:r>
              <a:rPr lang="en-US" smtClean="0"/>
              <a:t>This </a:t>
            </a:r>
            <a:r>
              <a:rPr lang="en-US" smtClean="0"/>
              <a:t>is</a:t>
            </a:r>
            <a:r>
              <a:rPr lang="en-US" smtClean="0"/>
              <a:t> </a:t>
            </a:r>
            <a:r>
              <a:rPr lang="en-US" dirty="0" smtClean="0"/>
              <a:t>because government believes many civil societies exist for sole purpose of collecting money from foreign donors that goes </a:t>
            </a:r>
            <a:r>
              <a:rPr lang="en-US" smtClean="0"/>
              <a:t>back </a:t>
            </a:r>
            <a:r>
              <a:rPr lang="en-US" smtClean="0"/>
              <a:t>to founders </a:t>
            </a:r>
            <a:r>
              <a:rPr lang="en-US" dirty="0" smtClean="0"/>
              <a:t>and owners. </a:t>
            </a:r>
            <a:endParaRPr lang="en-US" dirty="0"/>
          </a:p>
        </p:txBody>
      </p:sp>
    </p:spTree>
    <p:extLst>
      <p:ext uri="{BB962C8B-B14F-4D97-AF65-F5344CB8AC3E}">
        <p14:creationId xmlns:p14="http://schemas.microsoft.com/office/powerpoint/2010/main" val="90419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United Nations Development Program</a:t>
            </a:r>
            <a:endParaRPr lang="en-US" dirty="0"/>
          </a:p>
        </p:txBody>
      </p:sp>
      <p:sp>
        <p:nvSpPr>
          <p:cNvPr id="3" name="Content Placeholder 2"/>
          <p:cNvSpPr>
            <a:spLocks noGrp="1"/>
          </p:cNvSpPr>
          <p:nvPr>
            <p:ph idx="1"/>
          </p:nvPr>
        </p:nvSpPr>
        <p:spPr/>
        <p:txBody>
          <a:bodyPr>
            <a:normAutofit/>
          </a:bodyPr>
          <a:lstStyle/>
          <a:p>
            <a:r>
              <a:rPr lang="en-US" dirty="0" smtClean="0"/>
              <a:t>‘Civil </a:t>
            </a:r>
            <a:r>
              <a:rPr lang="en-US" dirty="0"/>
              <a:t>society is an arena of voluntary collective actions around shared interests, purposes and values distinct from families, state and </a:t>
            </a:r>
            <a:r>
              <a:rPr lang="en-US" dirty="0" smtClean="0"/>
              <a:t>profit seeking </a:t>
            </a:r>
            <a:r>
              <a:rPr lang="en-US" dirty="0"/>
              <a:t>institutions. The term civil society includes the full range of formal and informal organizations that are outside the state and the market – including social movements, volunteer involving organizations, mass-based membership organizations, faith-based groups, NGOs, and community-based organizations, as well as communities and citizens acting individually and collectively.</a:t>
            </a:r>
          </a:p>
        </p:txBody>
      </p:sp>
    </p:spTree>
    <p:extLst>
      <p:ext uri="{BB962C8B-B14F-4D97-AF65-F5344CB8AC3E}">
        <p14:creationId xmlns:p14="http://schemas.microsoft.com/office/powerpoint/2010/main" val="2208343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Civil Society?’, London School of Economics</a:t>
            </a:r>
          </a:p>
        </p:txBody>
      </p:sp>
      <p:sp>
        <p:nvSpPr>
          <p:cNvPr id="3" name="Content Placeholder 2"/>
          <p:cNvSpPr>
            <a:spLocks noGrp="1"/>
          </p:cNvSpPr>
          <p:nvPr>
            <p:ph idx="1"/>
          </p:nvPr>
        </p:nvSpPr>
        <p:spPr/>
        <p:txBody>
          <a:bodyPr/>
          <a:lstStyle/>
          <a:p>
            <a:r>
              <a:rPr lang="en-US" dirty="0" smtClean="0"/>
              <a:t>Civil society is the </a:t>
            </a:r>
            <a:r>
              <a:rPr lang="en-US" dirty="0"/>
              <a:t>arena of </a:t>
            </a:r>
            <a:r>
              <a:rPr lang="en-US" dirty="0" err="1"/>
              <a:t>uncoerced</a:t>
            </a:r>
            <a:r>
              <a:rPr lang="en-US" dirty="0"/>
              <a:t> collective action around shared interests, purposes and values. In theory, </a:t>
            </a:r>
            <a:r>
              <a:rPr lang="en-US" dirty="0" smtClean="0"/>
              <a:t>its institutional </a:t>
            </a:r>
            <a:r>
              <a:rPr lang="en-US" dirty="0"/>
              <a:t>forms are distinct from those of the state, family and market, though in practice, the boundaries between state, civil society, family and market are often complex, blurred and negotiated. Civil society commonly embraces a diversity of spaces, actors and institutional forms, varying in their degree of formality, autonomy and power.</a:t>
            </a:r>
          </a:p>
        </p:txBody>
      </p:sp>
    </p:spTree>
    <p:extLst>
      <p:ext uri="{BB962C8B-B14F-4D97-AF65-F5344CB8AC3E}">
        <p14:creationId xmlns:p14="http://schemas.microsoft.com/office/powerpoint/2010/main" val="21114561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Civil Society: Definitions and Approaches’, John Keane</a:t>
            </a:r>
          </a:p>
        </p:txBody>
      </p:sp>
      <p:sp>
        <p:nvSpPr>
          <p:cNvPr id="3" name="Content Placeholder 2"/>
          <p:cNvSpPr>
            <a:spLocks noGrp="1"/>
          </p:cNvSpPr>
          <p:nvPr>
            <p:ph idx="1"/>
          </p:nvPr>
        </p:nvSpPr>
        <p:spPr/>
        <p:txBody>
          <a:bodyPr/>
          <a:lstStyle/>
          <a:p>
            <a:r>
              <a:rPr lang="en-US" dirty="0" smtClean="0"/>
              <a:t>‘Civil society </a:t>
            </a:r>
            <a:r>
              <a:rPr lang="en-US" dirty="0"/>
              <a:t>is a realm </a:t>
            </a:r>
            <a:r>
              <a:rPr lang="en-US" dirty="0" smtClean="0"/>
              <a:t>of social </a:t>
            </a:r>
            <a:r>
              <a:rPr lang="en-US" dirty="0"/>
              <a:t>life – market exchanges, charitable groups, clubs and voluntary associations, independent churches and publishing houses – institutionally separated from territorial state institutions.</a:t>
            </a:r>
          </a:p>
        </p:txBody>
      </p:sp>
    </p:spTree>
    <p:extLst>
      <p:ext uri="{BB962C8B-B14F-4D97-AF65-F5344CB8AC3E}">
        <p14:creationId xmlns:p14="http://schemas.microsoft.com/office/powerpoint/2010/main" val="2541770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‘Assessing the State of Civil Society: A Toolkit for the CIVICUS Civil Society Index (CSI)’</a:t>
            </a:r>
          </a:p>
        </p:txBody>
      </p:sp>
      <p:sp>
        <p:nvSpPr>
          <p:cNvPr id="3" name="Content Placeholder 2"/>
          <p:cNvSpPr>
            <a:spLocks noGrp="1"/>
          </p:cNvSpPr>
          <p:nvPr>
            <p:ph idx="1"/>
          </p:nvPr>
        </p:nvSpPr>
        <p:spPr/>
        <p:txBody>
          <a:bodyPr/>
          <a:lstStyle/>
          <a:p>
            <a:r>
              <a:rPr lang="en-US" dirty="0" smtClean="0"/>
              <a:t>CIVICUS Civil society is the </a:t>
            </a:r>
            <a:r>
              <a:rPr lang="en-US" dirty="0"/>
              <a:t>arena – outside of the family, the state, and the market – which is created by individual and collective actions, organizations and institutions to advance shared interests.</a:t>
            </a:r>
          </a:p>
        </p:txBody>
      </p:sp>
    </p:spTree>
    <p:extLst>
      <p:ext uri="{BB962C8B-B14F-4D97-AF65-F5344CB8AC3E}">
        <p14:creationId xmlns:p14="http://schemas.microsoft.com/office/powerpoint/2010/main" val="1166212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Johns </a:t>
            </a:r>
            <a:r>
              <a:rPr lang="en-US" dirty="0"/>
              <a:t>Hopkins University Center for Civil Society Studies</a:t>
            </a:r>
          </a:p>
        </p:txBody>
      </p:sp>
      <p:sp>
        <p:nvSpPr>
          <p:cNvPr id="3" name="Content Placeholder 2"/>
          <p:cNvSpPr>
            <a:spLocks noGrp="1"/>
          </p:cNvSpPr>
          <p:nvPr>
            <p:ph idx="1"/>
          </p:nvPr>
        </p:nvSpPr>
        <p:spPr/>
        <p:txBody>
          <a:bodyPr/>
          <a:lstStyle/>
          <a:p>
            <a:pPr marL="0" indent="0">
              <a:buNone/>
            </a:pPr>
            <a:r>
              <a:rPr lang="en-US" dirty="0" smtClean="0"/>
              <a:t>A </a:t>
            </a:r>
            <a:r>
              <a:rPr lang="en-US" dirty="0"/>
              <a:t>civil society organization is an entity that is: </a:t>
            </a:r>
            <a:endParaRPr lang="en-US" dirty="0" smtClean="0"/>
          </a:p>
          <a:p>
            <a:r>
              <a:rPr lang="en-US" dirty="0" smtClean="0"/>
              <a:t> </a:t>
            </a:r>
            <a:r>
              <a:rPr lang="en-US" dirty="0"/>
              <a:t>Organized, i.e., institutionalized to some extent. </a:t>
            </a:r>
          </a:p>
          <a:p>
            <a:r>
              <a:rPr lang="en-US" dirty="0" smtClean="0"/>
              <a:t>Private</a:t>
            </a:r>
            <a:r>
              <a:rPr lang="en-US" dirty="0"/>
              <a:t>, i.e., institutionally separate from government. </a:t>
            </a:r>
          </a:p>
          <a:p>
            <a:r>
              <a:rPr lang="en-US" dirty="0" smtClean="0"/>
              <a:t>Non-profit-distributing</a:t>
            </a:r>
            <a:r>
              <a:rPr lang="en-US" dirty="0"/>
              <a:t>, i.e., not returning profits generated to their owners or directors. </a:t>
            </a:r>
          </a:p>
          <a:p>
            <a:r>
              <a:rPr lang="en-US" dirty="0" smtClean="0"/>
              <a:t>Self-governing</a:t>
            </a:r>
            <a:r>
              <a:rPr lang="en-US" dirty="0"/>
              <a:t>, i.e., equipped to control their own activities. </a:t>
            </a:r>
          </a:p>
          <a:p>
            <a:r>
              <a:rPr lang="en-US" dirty="0" smtClean="0"/>
              <a:t>Voluntary</a:t>
            </a:r>
            <a:r>
              <a:rPr lang="en-US" dirty="0"/>
              <a:t>, i.e., involving some meaningful degree of voluntary participation.</a:t>
            </a:r>
          </a:p>
        </p:txBody>
      </p:sp>
    </p:spTree>
    <p:extLst>
      <p:ext uri="{BB962C8B-B14F-4D97-AF65-F5344CB8AC3E}">
        <p14:creationId xmlns:p14="http://schemas.microsoft.com/office/powerpoint/2010/main" val="2449531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Kenyan CSO </a:t>
            </a:r>
            <a:r>
              <a:rPr lang="en-US" dirty="0" smtClean="0"/>
              <a:t>Standards’ </a:t>
            </a:r>
            <a:endParaRPr lang="en-US" dirty="0"/>
          </a:p>
        </p:txBody>
      </p:sp>
      <p:sp>
        <p:nvSpPr>
          <p:cNvPr id="3" name="Content Placeholder 2"/>
          <p:cNvSpPr>
            <a:spLocks noGrp="1"/>
          </p:cNvSpPr>
          <p:nvPr>
            <p:ph idx="1"/>
          </p:nvPr>
        </p:nvSpPr>
        <p:spPr>
          <a:xfrm>
            <a:off x="685800" y="2194560"/>
            <a:ext cx="10820400" cy="4158943"/>
          </a:xfrm>
        </p:spPr>
        <p:txBody>
          <a:bodyPr/>
          <a:lstStyle/>
          <a:p>
            <a:pPr marL="0" indent="0">
              <a:buNone/>
            </a:pPr>
            <a:r>
              <a:rPr lang="en-US" dirty="0" smtClean="0"/>
              <a:t>Civil </a:t>
            </a:r>
            <a:r>
              <a:rPr lang="en-US" dirty="0"/>
              <a:t>society organizations: </a:t>
            </a:r>
          </a:p>
          <a:p>
            <a:r>
              <a:rPr lang="en-US" dirty="0" smtClean="0"/>
              <a:t>Are </a:t>
            </a:r>
            <a:r>
              <a:rPr lang="en-US" dirty="0"/>
              <a:t>driven by values that reflect a desire to improve lives; </a:t>
            </a:r>
          </a:p>
          <a:p>
            <a:r>
              <a:rPr lang="en-US" dirty="0" smtClean="0"/>
              <a:t>Contain </a:t>
            </a:r>
            <a:r>
              <a:rPr lang="en-US" dirty="0"/>
              <a:t>elements of voluntarism (i.e. free choice of association, voluntary contributions of time and money); </a:t>
            </a:r>
          </a:p>
          <a:p>
            <a:r>
              <a:rPr lang="en-US" dirty="0" smtClean="0"/>
              <a:t>Have </a:t>
            </a:r>
            <a:r>
              <a:rPr lang="en-US" dirty="0"/>
              <a:t>private and independent governance; </a:t>
            </a:r>
          </a:p>
          <a:p>
            <a:r>
              <a:rPr lang="en-US" dirty="0" smtClean="0"/>
              <a:t>Are </a:t>
            </a:r>
            <a:r>
              <a:rPr lang="en-US" dirty="0"/>
              <a:t>not for profit (i.e. do not distribute profit to staff and/or shareholders); </a:t>
            </a:r>
          </a:p>
          <a:p>
            <a:r>
              <a:rPr lang="en-US" dirty="0" smtClean="0"/>
              <a:t>Have </a:t>
            </a:r>
            <a:r>
              <a:rPr lang="en-US" dirty="0"/>
              <a:t>clearly stated and defined public purposes for which they are accountable; </a:t>
            </a:r>
          </a:p>
          <a:p>
            <a:r>
              <a:rPr lang="en-US" dirty="0" smtClean="0"/>
              <a:t>Are </a:t>
            </a:r>
            <a:r>
              <a:rPr lang="en-US" dirty="0"/>
              <a:t>formally constituted under the law and have an accepted identity in line with the culture and traditions prevailing in the country.</a:t>
            </a:r>
          </a:p>
        </p:txBody>
      </p:sp>
    </p:spTree>
    <p:extLst>
      <p:ext uri="{BB962C8B-B14F-4D97-AF65-F5344CB8AC3E}">
        <p14:creationId xmlns:p14="http://schemas.microsoft.com/office/powerpoint/2010/main" val="538199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conditions are necessary for a healthy civil society?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96197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TM04033937[[fn=Vapor Trail]]</Template>
  <TotalTime>130</TotalTime>
  <Words>1082</Words>
  <Application>Microsoft Office PowerPoint</Application>
  <PresentationFormat>Widescreen</PresentationFormat>
  <Paragraphs>92</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Century Gothic</vt:lpstr>
      <vt:lpstr>Vapor Trail</vt:lpstr>
      <vt:lpstr>Civil society</vt:lpstr>
      <vt:lpstr>What is civil society?</vt:lpstr>
      <vt:lpstr>United Nations Development Program</vt:lpstr>
      <vt:lpstr>‘What Is Civil Society?’, London School of Economics</vt:lpstr>
      <vt:lpstr>Civil Society: Definitions and Approaches’, John Keane</vt:lpstr>
      <vt:lpstr>‘Assessing the State of Civil Society: A Toolkit for the CIVICUS Civil Society Index (CSI)’</vt:lpstr>
      <vt:lpstr>Johns Hopkins University Center for Civil Society Studies</vt:lpstr>
      <vt:lpstr>‘The Kenyan CSO Standards’ </vt:lpstr>
      <vt:lpstr>What conditions are necessary for a healthy civil society? </vt:lpstr>
      <vt:lpstr>How does civil society impact democracy?</vt:lpstr>
      <vt:lpstr>PowerPoint Presentation</vt:lpstr>
      <vt:lpstr>Types of civil society</vt:lpstr>
      <vt:lpstr>Pluralism</vt:lpstr>
      <vt:lpstr>Patron-clientism</vt:lpstr>
      <vt:lpstr>corporatism</vt:lpstr>
      <vt:lpstr>Mexico</vt:lpstr>
      <vt:lpstr>China </vt:lpstr>
      <vt:lpstr>Iran</vt:lpstr>
      <vt:lpstr>Great Britian</vt:lpstr>
      <vt:lpstr>Russia</vt:lpstr>
      <vt:lpstr>Nigeria</vt:lpstr>
    </vt:vector>
  </TitlesOfParts>
  <Company>New Paltz Central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society</dc:title>
  <dc:creator>Seim, Kara</dc:creator>
  <cp:lastModifiedBy>Seim, Kara</cp:lastModifiedBy>
  <cp:revision>11</cp:revision>
  <dcterms:created xsi:type="dcterms:W3CDTF">2019-11-12T21:01:26Z</dcterms:created>
  <dcterms:modified xsi:type="dcterms:W3CDTF">2019-11-18T18:49:48Z</dcterms:modified>
</cp:coreProperties>
</file>